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21"/>
  </p:notesMasterIdLst>
  <p:sldIdLst>
    <p:sldId id="256" r:id="rId3"/>
    <p:sldId id="267" r:id="rId4"/>
    <p:sldId id="625" r:id="rId5"/>
    <p:sldId id="258" r:id="rId6"/>
    <p:sldId id="611" r:id="rId7"/>
    <p:sldId id="356" r:id="rId8"/>
    <p:sldId id="362" r:id="rId9"/>
    <p:sldId id="603" r:id="rId10"/>
    <p:sldId id="619" r:id="rId11"/>
    <p:sldId id="262" r:id="rId12"/>
    <p:sldId id="263" r:id="rId13"/>
    <p:sldId id="264" r:id="rId14"/>
    <p:sldId id="615" r:id="rId15"/>
    <p:sldId id="357" r:id="rId16"/>
    <p:sldId id="642" r:id="rId17"/>
    <p:sldId id="634" r:id="rId18"/>
    <p:sldId id="641" r:id="rId19"/>
    <p:sldId id="637" r:id="rId20"/>
  </p:sldIdLst>
  <p:sldSz cx="12192000" cy="6858000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Proxima Nova" panose="02000506030000020004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iX2YMuOMHEkiUZJqSMF5YtMZZs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63"/>
  </p:normalViewPr>
  <p:slideViewPr>
    <p:cSldViewPr snapToGrid="0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51788221335546"/>
          <c:y val="9.5787754043876211E-2"/>
          <c:w val="0.6265133529026774"/>
          <c:h val="0.862895654602312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AF-40C3-BFE0-90A9D99DB5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AF-40C3-BFE0-90A9D99DB5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AF-40C3-BFE0-90A9D99DB549}"/>
              </c:ext>
            </c:extLst>
          </c:dPt>
          <c:dLbls>
            <c:dLbl>
              <c:idx val="0"/>
              <c:layout>
                <c:manualLayout>
                  <c:x val="-0.16022998794663579"/>
                  <c:y val="-0.313183927623408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Compensation</a:t>
                    </a:r>
                    <a:r>
                      <a:rPr lang="en-US" baseline="0" dirty="0"/>
                      <a:t>, </a:t>
                    </a:r>
                    <a:fld id="{82208F66-9224-4691-A476-713737E570AE}" type="VALUE">
                      <a:rPr lang="en-US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5546265489922"/>
                      <c:h val="0.112513212712034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AF-40C3-BFE0-90A9D99DB549}"/>
                </c:ext>
              </c:extLst>
            </c:dLbl>
            <c:dLbl>
              <c:idx val="1"/>
              <c:layout>
                <c:manualLayout>
                  <c:x val="2.8415933500522281E-2"/>
                  <c:y val="1.05391910388264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Financial Aid, </a:t>
                    </a:r>
                    <a:fld id="{0404592C-ABAF-40D0-85AC-7B23C8DAF9F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2AF-40C3-BFE0-90A9D99DB549}"/>
                </c:ext>
              </c:extLst>
            </c:dLbl>
            <c:dLbl>
              <c:idx val="2"/>
              <c:layout>
                <c:manualLayout>
                  <c:x val="0.1349645483690762"/>
                  <c:y val="0.1728537265804976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Operating</a:t>
                    </a:r>
                    <a:r>
                      <a:rPr lang="en-US" baseline="0" dirty="0"/>
                      <a:t> Expense, </a:t>
                    </a:r>
                    <a:fld id="{A23678F5-978C-4CA4-868C-2803CFEA8F27}" type="VALUE">
                      <a:rPr lang="en-US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2AF-40C3-BFE0-90A9D99DB5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Sheet6!$A$2:$A$4</c:f>
              <c:strCache>
                <c:ptCount val="3"/>
                <c:pt idx="0">
                  <c:v> Compensation </c:v>
                </c:pt>
                <c:pt idx="1">
                  <c:v> Financial Aid </c:v>
                </c:pt>
                <c:pt idx="2">
                  <c:v> Operating Expense </c:v>
                </c:pt>
              </c:strCache>
            </c:strRef>
          </c:cat>
          <c:val>
            <c:numRef>
              <c:f>Sheet6!$B$2:$B$4</c:f>
              <c:numCache>
                <c:formatCode>0.00%</c:formatCode>
                <c:ptCount val="3"/>
                <c:pt idx="0">
                  <c:v>0.78876076203900169</c:v>
                </c:pt>
                <c:pt idx="1">
                  <c:v>5.3709188323378849E-2</c:v>
                </c:pt>
                <c:pt idx="2">
                  <c:v>0.15753004963761949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AF-40C3-BFE0-90A9D99DB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42AC-DCFF-48E3-94C5-9EF001C95E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89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percentages put on one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5142AC-DCFF-48E3-94C5-9EF001C95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787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466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percentages put on one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5142AC-DCFF-48E3-94C5-9EF001C95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74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24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University Budget – University Budget Plans – 2022-2023 – University Balances by Division 063022</a:t>
            </a:r>
            <a:endParaRPr/>
          </a:p>
        </p:txBody>
      </p:sp>
      <p:sp>
        <p:nvSpPr>
          <p:cNvPr id="178" name="Google Shape;178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4241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Today, I will be talking about our Campus Budget which is composed primarily of three funding sources: our state allocation, student tuition and cost recovery, which are funds recovered from our self-support and auxiliary partners for the support provided by the University.   </a:t>
            </a:r>
          </a:p>
          <a:p>
            <a:endParaRPr lang="en-US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I want to note that this presentation will not include information about self-support or auxiliary funds, as it is intended to be somewhat brief but we will be including more information about those funds in future presentations as we move towards a more all funds view of the University budget.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42AC-DCFF-48E3-94C5-9EF001C95E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2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42AC-DCFF-48E3-94C5-9EF001C95E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2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percentages put on one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5142AC-DCFF-48E3-94C5-9EF001C95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79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percentages put on one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5142AC-DCFF-48E3-94C5-9EF001C95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14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Background" type="title">
  <p:cSld name="TITLE">
    <p:bg>
      <p:bgPr>
        <a:blipFill>
          <a:blip r:embed="rId2">
            <a:alphaModFix amt="80000"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40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1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0" y="284266"/>
            <a:ext cx="10515600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 rot="5400000">
            <a:off x="3677503" y="-1499333"/>
            <a:ext cx="483699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0" y="284266"/>
            <a:ext cx="10515600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0" y="284266"/>
            <a:ext cx="10515600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1"/>
          </p:nvPr>
        </p:nvSpPr>
        <p:spPr>
          <a:xfrm>
            <a:off x="838200" y="1339970"/>
            <a:ext cx="10515600" cy="483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3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>
            <a:spLocks noGrp="1"/>
          </p:cNvSpPr>
          <p:nvPr>
            <p:ph type="title"/>
          </p:nvPr>
        </p:nvSpPr>
        <p:spPr>
          <a:xfrm>
            <a:off x="0" y="284266"/>
            <a:ext cx="10515600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>
            <a:spLocks noGrp="1"/>
          </p:cNvSpPr>
          <p:nvPr>
            <p:ph type="title"/>
          </p:nvPr>
        </p:nvSpPr>
        <p:spPr>
          <a:xfrm>
            <a:off x="0" y="370865"/>
            <a:ext cx="10515600" cy="62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/>
          <p:nvPr/>
        </p:nvSpPr>
        <p:spPr>
          <a:xfrm>
            <a:off x="11586574" y="6453100"/>
            <a:ext cx="60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30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6376" y="5412879"/>
            <a:ext cx="5779247" cy="152816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body" idx="1"/>
          </p:nvPr>
        </p:nvSpPr>
        <p:spPr>
          <a:xfrm>
            <a:off x="838200" y="1339970"/>
            <a:ext cx="10515600" cy="483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0" y="284266"/>
            <a:ext cx="10515600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9" name="Google Shape;29;p29"/>
          <p:cNvCxnSpPr/>
          <p:nvPr/>
        </p:nvCxnSpPr>
        <p:spPr>
          <a:xfrm>
            <a:off x="-1042" y="872651"/>
            <a:ext cx="10515600" cy="0"/>
          </a:xfrm>
          <a:prstGeom prst="straightConnector1">
            <a:avLst/>
          </a:prstGeom>
          <a:noFill/>
          <a:ln w="38100" cap="rnd" cmpd="sng">
            <a:solidFill>
              <a:srgbClr val="004C9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29"/>
          <p:cNvSpPr/>
          <p:nvPr/>
        </p:nvSpPr>
        <p:spPr>
          <a:xfrm>
            <a:off x="1676400" y="6403244"/>
            <a:ext cx="10515600" cy="457200"/>
          </a:xfrm>
          <a:prstGeom prst="rect">
            <a:avLst/>
          </a:prstGeom>
          <a:gradFill>
            <a:gsLst>
              <a:gs pos="0">
                <a:srgbClr val="004C97"/>
              </a:gs>
              <a:gs pos="50000">
                <a:srgbClr val="004C97"/>
              </a:gs>
              <a:gs pos="100000">
                <a:srgbClr val="EDF4FA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ACCAE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" name="Google Shape;31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6403244"/>
            <a:ext cx="1729048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11277600" y="64008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onoma.openbook.questica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146313" y="1415775"/>
            <a:ext cx="9899374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Campus</a:t>
            </a: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Budget </a:t>
            </a: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Planning Forum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392267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Fall 2023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Sonoma State University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October 3</a:t>
            </a:r>
            <a:r>
              <a:rPr lang="en-US" sz="3200" baseline="30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rd</a:t>
            </a:r>
            <a:r>
              <a:rPr lang="en-US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2023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77788" y="115544"/>
            <a:ext cx="10515600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2023-2024 Campus Base Deficit</a:t>
            </a:r>
            <a:endParaRPr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0" name="Google Shape;140;p7" descr="2023-2024 Campus Base Deficit"/>
          <p:cNvGraphicFramePr/>
          <p:nvPr>
            <p:extLst>
              <p:ext uri="{D42A27DB-BD31-4B8C-83A1-F6EECF244321}">
                <p14:modId xmlns:p14="http://schemas.microsoft.com/office/powerpoint/2010/main" val="2078484091"/>
              </p:ext>
            </p:extLst>
          </p:nvPr>
        </p:nvGraphicFramePr>
        <p:xfrm>
          <a:off x="1266825" y="1758950"/>
          <a:ext cx="9324975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325145" imgH="2828925" progId="Excel.Sheet.12">
                  <p:embed/>
                </p:oleObj>
              </mc:Choice>
              <mc:Fallback>
                <p:oleObj name="Worksheet" r:id="rId3" imgW="9325145" imgH="2828925" progId="Excel.Sheet.12">
                  <p:embed/>
                  <p:pic>
                    <p:nvPicPr>
                      <p:cNvPr id="140" name="Google Shape;140;p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266825" y="1758950"/>
                        <a:ext cx="9324975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0" y="104667"/>
            <a:ext cx="11483356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2023-2024 Campus Deficit Detail – Base Changes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7" name="Google Shape;147;p8" descr="2023-2024 Campus Deficit Detail – Base Changes"/>
          <p:cNvGraphicFramePr/>
          <p:nvPr>
            <p:extLst>
              <p:ext uri="{D42A27DB-BD31-4B8C-83A1-F6EECF244321}">
                <p14:modId xmlns:p14="http://schemas.microsoft.com/office/powerpoint/2010/main" val="1400059217"/>
              </p:ext>
            </p:extLst>
          </p:nvPr>
        </p:nvGraphicFramePr>
        <p:xfrm>
          <a:off x="2819400" y="1333500"/>
          <a:ext cx="6602413" cy="450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867471" imgH="3756770" progId="Excel.Sheet.12">
                  <p:embed/>
                </p:oleObj>
              </mc:Choice>
              <mc:Fallback>
                <p:oleObj name="Worksheet" r:id="rId3" imgW="5867471" imgH="3756770" progId="Excel.Sheet.12">
                  <p:embed/>
                  <p:pic>
                    <p:nvPicPr>
                      <p:cNvPr id="147" name="Google Shape;147;p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2819400" y="1333500"/>
                        <a:ext cx="6602413" cy="450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0" y="154791"/>
            <a:ext cx="10956463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2023-2024 Campus Deficit Detail – Total Deficit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4" name="Google Shape;154;p9" descr="2023-2024 Campus Deficit Detail – Total Deficit"/>
          <p:cNvGraphicFramePr/>
          <p:nvPr>
            <p:extLst>
              <p:ext uri="{D42A27DB-BD31-4B8C-83A1-F6EECF244321}">
                <p14:modId xmlns:p14="http://schemas.microsoft.com/office/powerpoint/2010/main" val="1672176841"/>
              </p:ext>
            </p:extLst>
          </p:nvPr>
        </p:nvGraphicFramePr>
        <p:xfrm>
          <a:off x="2860675" y="1658938"/>
          <a:ext cx="6346825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48344" imgH="2714586" progId="Excel.Sheet.12">
                  <p:embed/>
                </p:oleObj>
              </mc:Choice>
              <mc:Fallback>
                <p:oleObj name="Worksheet" r:id="rId3" imgW="5248344" imgH="2714586" progId="Excel.Sheet.12">
                  <p:embed/>
                  <p:pic>
                    <p:nvPicPr>
                      <p:cNvPr id="154" name="Google Shape;154;p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2860675" y="1658938"/>
                        <a:ext cx="6346825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74997" y="122772"/>
            <a:ext cx="10515600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2023-2024 Campus Deficit Plan – One-Time Funds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1" name="Google Shape;161;p10" descr="2023-2024 Campus Deficit Plan – One-Time Funds"/>
          <p:cNvGraphicFramePr/>
          <p:nvPr>
            <p:extLst>
              <p:ext uri="{D42A27DB-BD31-4B8C-83A1-F6EECF244321}">
                <p14:modId xmlns:p14="http://schemas.microsoft.com/office/powerpoint/2010/main" val="2559141430"/>
              </p:ext>
            </p:extLst>
          </p:nvPr>
        </p:nvGraphicFramePr>
        <p:xfrm>
          <a:off x="2544763" y="1265238"/>
          <a:ext cx="6908800" cy="486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076915" imgH="3371773" progId="Excel.Sheet.12">
                  <p:embed/>
                </p:oleObj>
              </mc:Choice>
              <mc:Fallback>
                <p:oleObj name="Worksheet" r:id="rId3" imgW="5076915" imgH="3371773" progId="Excel.Sheet.12">
                  <p:embed/>
                  <p:pic>
                    <p:nvPicPr>
                      <p:cNvPr id="161" name="Google Shape;161;p1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2544763" y="1265238"/>
                        <a:ext cx="6908800" cy="486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09" y="124378"/>
            <a:ext cx="10515600" cy="79354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2024-2025 Budget Planning Timeline</a:t>
            </a:r>
          </a:p>
        </p:txBody>
      </p:sp>
      <p:sp>
        <p:nvSpPr>
          <p:cNvPr id="3" name="Right Arrow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439" y="1226264"/>
            <a:ext cx="11846843" cy="5110587"/>
          </a:xfrm>
          <a:prstGeom prst="rightArrow">
            <a:avLst/>
          </a:prstGeom>
          <a:solidFill>
            <a:srgbClr val="004C97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 panose="02000506030000020004" pitchFamily="2" charset="0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92709" y="2707770"/>
            <a:ext cx="2089325" cy="21475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Governor Approves Budget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44963" y="2707770"/>
            <a:ext cx="2084497" cy="21475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July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Chancellor's Office Releases Final Budget Memo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09056" y="2707770"/>
            <a:ext cx="2043888" cy="21475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Governor Releases Budget Plan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715873" y="2707770"/>
            <a:ext cx="2013907" cy="21475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Governor Releases May Revision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2239" y="2707770"/>
            <a:ext cx="2043888" cy="21475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Board of Trustees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346008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509A-AEB5-4813-B345-4F0062FC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005"/>
            <a:ext cx="10515600" cy="79354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2024-2025 Preliminary Budget 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591F5-8B40-4125-BC42-B6813298CCC0}"/>
              </a:ext>
            </a:extLst>
          </p:cNvPr>
          <p:cNvSpPr txBox="1"/>
          <p:nvPr/>
        </p:nvSpPr>
        <p:spPr>
          <a:xfrm>
            <a:off x="575230" y="1070127"/>
            <a:ext cx="110415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Base deficit of $9.3M from 23/24 to roll to 24/25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Collective bargaining outcomes may impact campus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Board of Trustees approved a multi-year tuition increase effective in the 24/25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State allocation/Governor’s compact funding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CSU Enrollment Reallocation Memo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Campus strategic enrollment growth efforts</a:t>
            </a:r>
          </a:p>
        </p:txBody>
      </p:sp>
    </p:spTree>
    <p:extLst>
      <p:ext uri="{BB962C8B-B14F-4D97-AF65-F5344CB8AC3E}">
        <p14:creationId xmlns:p14="http://schemas.microsoft.com/office/powerpoint/2010/main" val="386518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BA8447-71D5-9C45-ACC6-EB14A13A63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1308" y="984587"/>
            <a:ext cx="11409379" cy="25853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2023-2024 Campus Budget Plan available on</a:t>
            </a:r>
          </a:p>
          <a:p>
            <a:pPr marL="228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OpenBook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17C5F3-0E02-4D58-ADB7-525457CC0E5C}"/>
              </a:ext>
            </a:extLst>
          </p:cNvPr>
          <p:cNvSpPr txBox="1">
            <a:spLocks/>
          </p:cNvSpPr>
          <p:nvPr/>
        </p:nvSpPr>
        <p:spPr>
          <a:xfrm>
            <a:off x="1176334" y="3930051"/>
            <a:ext cx="9839325" cy="22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Accessed through the Budget Office website: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budget.sonoma.edu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Questions?  Please email budget@sonoma.edu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19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146313" y="1155433"/>
            <a:ext cx="9899374" cy="138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Campus Updates</a:t>
            </a:r>
            <a:endParaRPr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93EB6289-47B6-4A40-9842-FDB0E9F2C877}"/>
              </a:ext>
            </a:extLst>
          </p:cNvPr>
          <p:cNvSpPr txBox="1">
            <a:spLocks/>
          </p:cNvSpPr>
          <p:nvPr/>
        </p:nvSpPr>
        <p:spPr>
          <a:xfrm>
            <a:off x="1146313" y="3937039"/>
            <a:ext cx="9899374" cy="7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6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President Mike Lee</a:t>
            </a:r>
          </a:p>
          <a:p>
            <a:pPr>
              <a:buSzPts val="66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Sonoma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303291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BA8447-71D5-9C45-ACC6-EB14A13A63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642" y="2405922"/>
            <a:ext cx="11042716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marR="0" lvl="8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Townhall Question and Answer Session</a:t>
            </a:r>
          </a:p>
        </p:txBody>
      </p:sp>
    </p:spTree>
    <p:extLst>
      <p:ext uri="{BB962C8B-B14F-4D97-AF65-F5344CB8AC3E}">
        <p14:creationId xmlns:p14="http://schemas.microsoft.com/office/powerpoint/2010/main" val="120649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838200" y="1647428"/>
            <a:ext cx="10515600" cy="199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President’s Welcome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146313" y="1652954"/>
            <a:ext cx="9899374" cy="138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Fall Budget Briefing</a:t>
            </a:r>
            <a:endParaRPr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7FAAF850-00DD-4B7D-90F2-452DB886827D}"/>
              </a:ext>
            </a:extLst>
          </p:cNvPr>
          <p:cNvSpPr txBox="1">
            <a:spLocks/>
          </p:cNvSpPr>
          <p:nvPr/>
        </p:nvSpPr>
        <p:spPr>
          <a:xfrm>
            <a:off x="1289921" y="4248339"/>
            <a:ext cx="9899374" cy="95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6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Laura Lupei </a:t>
            </a:r>
          </a:p>
          <a:p>
            <a:pPr>
              <a:buSzPts val="66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AVP University Budget and Resource Planning</a:t>
            </a:r>
          </a:p>
        </p:txBody>
      </p:sp>
    </p:spTree>
    <p:extLst>
      <p:ext uri="{BB962C8B-B14F-4D97-AF65-F5344CB8AC3E}">
        <p14:creationId xmlns:p14="http://schemas.microsoft.com/office/powerpoint/2010/main" val="420976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0" y="133466"/>
            <a:ext cx="10515600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2023-2024 Final State Budget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2046514" y="1871728"/>
            <a:ext cx="3318581" cy="313834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roxima Nova"/>
              <a:buNone/>
            </a:pPr>
            <a:r>
              <a:rPr lang="en-US" sz="1050" b="1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$23M Inflation on </a:t>
            </a:r>
            <a:r>
              <a:rPr lang="en-US" sz="1050" b="1" i="0" u="none" strike="noStrike" cap="none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Nonpersonnel</a:t>
            </a:r>
            <a:r>
              <a:rPr lang="en-US" sz="1050" b="1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Costs</a:t>
            </a:r>
            <a:endParaRPr b="1" dirty="0"/>
          </a:p>
        </p:txBody>
      </p:sp>
      <p:sp>
        <p:nvSpPr>
          <p:cNvPr id="104" name="Google Shape;104;p3"/>
          <p:cNvSpPr/>
          <p:nvPr/>
        </p:nvSpPr>
        <p:spPr>
          <a:xfrm>
            <a:off x="2046515" y="2179504"/>
            <a:ext cx="3318582" cy="249793"/>
          </a:xfrm>
          <a:prstGeom prst="rect">
            <a:avLst/>
          </a:prstGeom>
          <a:solidFill>
            <a:srgbClr val="FF6C5B"/>
          </a:solidFill>
          <a:ln w="12700" cap="flat" cmpd="sng">
            <a:solidFill>
              <a:srgbClr val="FF6C5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Proxima Nova"/>
              <a:buNone/>
            </a:pPr>
            <a:r>
              <a:rPr lang="en-US" sz="105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r>
              <a:rPr lang="en-US" sz="1050" b="1" dirty="0">
                <a:latin typeface="Proxima Nova"/>
                <a:ea typeface="Proxima Nova"/>
                <a:cs typeface="Proxima Nova"/>
                <a:sym typeface="Proxima Nova"/>
              </a:rPr>
              <a:t>13.7</a:t>
            </a:r>
            <a:r>
              <a:rPr lang="en-US" sz="105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 Insurance Premium Increases</a:t>
            </a:r>
            <a:endParaRPr sz="1050" b="1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2046514" y="2422434"/>
            <a:ext cx="3318583" cy="192662"/>
          </a:xfrm>
          <a:prstGeom prst="rect">
            <a:avLst/>
          </a:prstGeom>
          <a:solidFill>
            <a:srgbClr val="0A6FE8"/>
          </a:solidFill>
          <a:ln w="12700" cap="flat" cmpd="sng">
            <a:solidFill>
              <a:srgbClr val="0A6F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roxima Nova"/>
              <a:buNone/>
            </a:pPr>
            <a:r>
              <a:rPr lang="en-US" sz="1050" b="1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r>
              <a:rPr lang="en-US" sz="105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lang="en-US" sz="1050" b="1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 Maintenance of New Facilities</a:t>
            </a:r>
            <a:endParaRPr b="1" dirty="0"/>
          </a:p>
        </p:txBody>
      </p:sp>
      <p:sp>
        <p:nvSpPr>
          <p:cNvPr id="102" name="Google Shape;102;p3"/>
          <p:cNvSpPr/>
          <p:nvPr/>
        </p:nvSpPr>
        <p:spPr>
          <a:xfrm>
            <a:off x="2046515" y="2607352"/>
            <a:ext cx="3318584" cy="1844227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None/>
            </a:pPr>
            <a:r>
              <a:rPr lang="en-US" sz="1200" b="1" dirty="0">
                <a:latin typeface="Proxima Nova"/>
                <a:ea typeface="Proxima Nova"/>
                <a:cs typeface="Proxima Nova"/>
                <a:sym typeface="Proxima Nova"/>
              </a:rPr>
              <a:t>$311.5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 Employee Compensation &amp; Benefits</a:t>
            </a:r>
            <a:endParaRPr sz="1600" b="1" dirty="0"/>
          </a:p>
        </p:txBody>
      </p:sp>
      <p:sp>
        <p:nvSpPr>
          <p:cNvPr id="101" name="Google Shape;101;p3"/>
          <p:cNvSpPr/>
          <p:nvPr/>
        </p:nvSpPr>
        <p:spPr>
          <a:xfrm>
            <a:off x="2046514" y="4452188"/>
            <a:ext cx="3318585" cy="43665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Proxima Nova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r>
              <a:rPr lang="en-US" sz="1100" b="1" dirty="0">
                <a:latin typeface="Proxima Nova"/>
                <a:ea typeface="Proxima Nova"/>
                <a:cs typeface="Proxima Nova"/>
                <a:sym typeface="Proxima Nova"/>
              </a:rPr>
              <a:t>50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 Academic Facilities and Infrastructure</a:t>
            </a:r>
            <a:endParaRPr sz="1600" b="1" dirty="0"/>
          </a:p>
        </p:txBody>
      </p:sp>
      <p:sp>
        <p:nvSpPr>
          <p:cNvPr id="100" name="Google Shape;100;p3"/>
          <p:cNvSpPr/>
          <p:nvPr/>
        </p:nvSpPr>
        <p:spPr>
          <a:xfrm>
            <a:off x="2046514" y="4886728"/>
            <a:ext cx="3318586" cy="50819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Proxima Nova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r>
              <a:rPr lang="en-US" sz="1100" b="1" dirty="0">
                <a:latin typeface="Proxima Nova"/>
                <a:ea typeface="Proxima Nova"/>
                <a:cs typeface="Proxima Nova"/>
                <a:sym typeface="Proxima Nova"/>
              </a:rPr>
              <a:t>50.6M Strategic Resident Enrollment Growth</a:t>
            </a:r>
            <a:endParaRPr sz="1600" b="1" dirty="0"/>
          </a:p>
        </p:txBody>
      </p:sp>
      <p:sp>
        <p:nvSpPr>
          <p:cNvPr id="99" name="Google Shape;99;p3"/>
          <p:cNvSpPr/>
          <p:nvPr/>
        </p:nvSpPr>
        <p:spPr>
          <a:xfrm>
            <a:off x="2046514" y="5395533"/>
            <a:ext cx="3318587" cy="65338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Proxima Nova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$75M Graduation Initiative 2025 &amp; Basic Needs</a:t>
            </a:r>
            <a:endParaRPr sz="1600" b="1" dirty="0"/>
          </a:p>
        </p:txBody>
      </p:sp>
      <p:sp>
        <p:nvSpPr>
          <p:cNvPr id="97" name="Google Shape;97;p3"/>
          <p:cNvSpPr txBox="1"/>
          <p:nvPr/>
        </p:nvSpPr>
        <p:spPr>
          <a:xfrm>
            <a:off x="1575708" y="6048912"/>
            <a:ext cx="39025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529.8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 – Support Budget Request</a:t>
            </a:r>
            <a:endParaRPr dirty="0"/>
          </a:p>
        </p:txBody>
      </p:sp>
      <p:sp>
        <p:nvSpPr>
          <p:cNvPr id="107" name="Google Shape;107;p3"/>
          <p:cNvSpPr txBox="1"/>
          <p:nvPr/>
        </p:nvSpPr>
        <p:spPr>
          <a:xfrm>
            <a:off x="6214903" y="6048912"/>
            <a:ext cx="40086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253.3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M- Final State Budget</a:t>
            </a:r>
            <a:endParaRPr dirty="0"/>
          </a:p>
        </p:txBody>
      </p:sp>
      <p:sp>
        <p:nvSpPr>
          <p:cNvPr id="24" name="Google Shape;102;p3">
            <a:extLst>
              <a:ext uri="{FF2B5EF4-FFF2-40B4-BE49-F238E27FC236}">
                <a16:creationId xmlns:a16="http://schemas.microsoft.com/office/drawing/2014/main" id="{EFCB9D88-745D-4F9D-9726-ABF40EAA0D43}"/>
              </a:ext>
            </a:extLst>
          </p:cNvPr>
          <p:cNvSpPr/>
          <p:nvPr/>
        </p:nvSpPr>
        <p:spPr>
          <a:xfrm>
            <a:off x="6610739" y="3402552"/>
            <a:ext cx="3216984" cy="1040804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None/>
            </a:pPr>
            <a:r>
              <a:rPr lang="en-US" sz="11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$129.3</a:t>
            </a:r>
            <a:r>
              <a:rPr lang="en-US" sz="1100" b="1" i="0" u="none" strike="noStrike" cap="none" dirty="0">
                <a:solidFill>
                  <a:schemeClr val="bg1">
                    <a:lumMod val="20000"/>
                    <a:lumOff val="8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M Other Program Adjustments</a:t>
            </a:r>
            <a:endParaRPr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Google Shape;104;p3">
            <a:extLst>
              <a:ext uri="{FF2B5EF4-FFF2-40B4-BE49-F238E27FC236}">
                <a16:creationId xmlns:a16="http://schemas.microsoft.com/office/drawing/2014/main" id="{410A258E-2DF0-4099-A5FD-782F3B32FA90}"/>
              </a:ext>
            </a:extLst>
          </p:cNvPr>
          <p:cNvSpPr/>
          <p:nvPr/>
        </p:nvSpPr>
        <p:spPr>
          <a:xfrm>
            <a:off x="6610739" y="4452188"/>
            <a:ext cx="3216982" cy="257732"/>
          </a:xfrm>
          <a:prstGeom prst="rect">
            <a:avLst/>
          </a:prstGeom>
          <a:solidFill>
            <a:srgbClr val="FF6C5B"/>
          </a:solidFill>
          <a:ln w="12700" cap="flat" cmpd="sng">
            <a:solidFill>
              <a:srgbClr val="FF6C5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Proxima Nova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r>
              <a:rPr lang="en-US" sz="1100" b="1" dirty="0">
                <a:latin typeface="Proxima Nova"/>
                <a:ea typeface="Proxima Nova"/>
                <a:cs typeface="Proxima Nova"/>
                <a:sym typeface="Proxima Nova"/>
              </a:rPr>
              <a:t>13.7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 Insurance Premium Increases</a:t>
            </a:r>
            <a:endParaRPr sz="1100" b="1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" name="Google Shape;103;p3">
            <a:extLst>
              <a:ext uri="{FF2B5EF4-FFF2-40B4-BE49-F238E27FC236}">
                <a16:creationId xmlns:a16="http://schemas.microsoft.com/office/drawing/2014/main" id="{F23D08AA-C07C-4BB6-96AE-E1105D25C558}"/>
              </a:ext>
            </a:extLst>
          </p:cNvPr>
          <p:cNvSpPr/>
          <p:nvPr/>
        </p:nvSpPr>
        <p:spPr>
          <a:xfrm>
            <a:off x="6610740" y="4709920"/>
            <a:ext cx="3216983" cy="176808"/>
          </a:xfrm>
          <a:prstGeom prst="rect">
            <a:avLst/>
          </a:prstGeom>
          <a:solidFill>
            <a:srgbClr val="0A6FE8"/>
          </a:solidFill>
          <a:ln w="12700" cap="flat" cmpd="sng">
            <a:solidFill>
              <a:srgbClr val="0A6F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roxima Nova"/>
              <a:buNone/>
            </a:pPr>
            <a:r>
              <a:rPr lang="en-US" sz="1050" b="1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r>
              <a:rPr lang="en-US" sz="105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lang="en-US" sz="1050" b="1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 Maintenance of New Facilities</a:t>
            </a:r>
            <a:endParaRPr b="1" dirty="0"/>
          </a:p>
        </p:txBody>
      </p:sp>
      <p:sp>
        <p:nvSpPr>
          <p:cNvPr id="21" name="Google Shape;102;p3">
            <a:extLst>
              <a:ext uri="{FF2B5EF4-FFF2-40B4-BE49-F238E27FC236}">
                <a16:creationId xmlns:a16="http://schemas.microsoft.com/office/drawing/2014/main" id="{5B22B86A-55D6-4DE1-9F89-5C5FF3DEABE2}"/>
              </a:ext>
            </a:extLst>
          </p:cNvPr>
          <p:cNvSpPr/>
          <p:nvPr/>
        </p:nvSpPr>
        <p:spPr>
          <a:xfrm>
            <a:off x="6610741" y="4886728"/>
            <a:ext cx="3216984" cy="508196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None/>
            </a:pPr>
            <a:r>
              <a:rPr lang="en-US" sz="1200" b="1" dirty="0">
                <a:latin typeface="Proxima Nova"/>
                <a:ea typeface="Proxima Nova"/>
                <a:cs typeface="Proxima Nova"/>
                <a:sym typeface="Proxima Nova"/>
              </a:rPr>
              <a:t>$50.5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 Employee Benefits</a:t>
            </a:r>
            <a:endParaRPr sz="1600" b="1" dirty="0"/>
          </a:p>
        </p:txBody>
      </p:sp>
      <p:sp>
        <p:nvSpPr>
          <p:cNvPr id="20" name="Google Shape;100;p3">
            <a:extLst>
              <a:ext uri="{FF2B5EF4-FFF2-40B4-BE49-F238E27FC236}">
                <a16:creationId xmlns:a16="http://schemas.microsoft.com/office/drawing/2014/main" id="{64278C09-21D6-4A53-95D8-C6AEC701FA51}"/>
              </a:ext>
            </a:extLst>
          </p:cNvPr>
          <p:cNvSpPr/>
          <p:nvPr/>
        </p:nvSpPr>
        <p:spPr>
          <a:xfrm>
            <a:off x="6610741" y="5403235"/>
            <a:ext cx="3216985" cy="50819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Proxima Nova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r>
              <a:rPr lang="en-US" sz="1100" b="1" dirty="0">
                <a:latin typeface="Proxima Nova"/>
                <a:ea typeface="Proxima Nova"/>
                <a:cs typeface="Proxima Nova"/>
                <a:sym typeface="Proxima Nova"/>
              </a:rPr>
              <a:t>50.6M Strategic Resident Enrollment Growth</a:t>
            </a:r>
            <a:endParaRPr sz="1600" b="1" dirty="0"/>
          </a:p>
        </p:txBody>
      </p:sp>
      <p:sp>
        <p:nvSpPr>
          <p:cNvPr id="19" name="Google Shape;99;p3">
            <a:extLst>
              <a:ext uri="{FF2B5EF4-FFF2-40B4-BE49-F238E27FC236}">
                <a16:creationId xmlns:a16="http://schemas.microsoft.com/office/drawing/2014/main" id="{8EEC440F-0159-4A08-9138-3B6AB66C09EA}"/>
              </a:ext>
            </a:extLst>
          </p:cNvPr>
          <p:cNvSpPr/>
          <p:nvPr/>
        </p:nvSpPr>
        <p:spPr>
          <a:xfrm>
            <a:off x="6610739" y="5911431"/>
            <a:ext cx="3216985" cy="120859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Proxima Nova"/>
              <a:buNone/>
            </a:pPr>
            <a:r>
              <a:rPr lang="en-US" sz="105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r>
              <a:rPr lang="en-US" sz="1050" b="1" dirty="0">
                <a:latin typeface="Proxima Nova"/>
                <a:ea typeface="Proxima Nova"/>
                <a:cs typeface="Proxima Nova"/>
                <a:sym typeface="Proxima Nova"/>
              </a:rPr>
              <a:t>3.1</a:t>
            </a:r>
            <a:r>
              <a:rPr lang="en-US" sz="105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 Graduation Initiative 2025 &amp; Basic Needs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0" y="80414"/>
            <a:ext cx="11789926" cy="7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Campus Budgeted Revenue: 2023-2024</a:t>
            </a:r>
            <a:endParaRPr sz="4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Google Shape;181;p13" descr="Campus Buget Detail">
            <a:extLst>
              <a:ext uri="{FF2B5EF4-FFF2-40B4-BE49-F238E27FC236}">
                <a16:creationId xmlns:a16="http://schemas.microsoft.com/office/drawing/2014/main" id="{B329E96F-0969-46ED-AD2A-DB910B4AE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279319"/>
              </p:ext>
            </p:extLst>
          </p:nvPr>
        </p:nvGraphicFramePr>
        <p:xfrm>
          <a:off x="1686500" y="1432718"/>
          <a:ext cx="8416925" cy="39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047998" imgH="1971559" progId="Excel.Sheet.8">
                  <p:embed/>
                </p:oleObj>
              </mc:Choice>
              <mc:Fallback>
                <p:oleObj name="Worksheet" r:id="rId3" imgW="4047998" imgH="1971559" progId="Excel.Sheet.8">
                  <p:embed/>
                  <p:pic>
                    <p:nvPicPr>
                      <p:cNvPr id="4" name="Google Shape;181;p13">
                        <a:extLst>
                          <a:ext uri="{FF2B5EF4-FFF2-40B4-BE49-F238E27FC236}">
                            <a16:creationId xmlns:a16="http://schemas.microsoft.com/office/drawing/2014/main" id="{B329E96F-0969-46ED-AD2A-DB910B4AE3FF}"/>
                          </a:ext>
                        </a:extLst>
                      </p:cNvPr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686500" y="1432718"/>
                        <a:ext cx="8416925" cy="399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50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02" y="63325"/>
            <a:ext cx="10515600" cy="79354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2023-2024 Campus Budget Revenue Composition</a:t>
            </a:r>
          </a:p>
        </p:txBody>
      </p:sp>
      <p:sp>
        <p:nvSpPr>
          <p:cNvPr id="3" name="Oval 2"/>
          <p:cNvSpPr/>
          <p:nvPr/>
        </p:nvSpPr>
        <p:spPr>
          <a:xfrm>
            <a:off x="221977" y="2814343"/>
            <a:ext cx="1728416" cy="17061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66.08%</a:t>
            </a:r>
          </a:p>
        </p:txBody>
      </p:sp>
      <p:sp>
        <p:nvSpPr>
          <p:cNvPr id="4" name="Plus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9292" y="3337201"/>
            <a:ext cx="612198" cy="66043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" panose="02000506030000020004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389" y="2814343"/>
            <a:ext cx="1728416" cy="17061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Tuition &amp; Fees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22.15%</a:t>
            </a:r>
          </a:p>
        </p:txBody>
      </p:sp>
      <p:sp>
        <p:nvSpPr>
          <p:cNvPr id="24" name="Plus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7704" y="3337201"/>
            <a:ext cx="612198" cy="66043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xima Nova" panose="02000506030000020004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38801" y="2814343"/>
            <a:ext cx="1728416" cy="1706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11.77%</a:t>
            </a:r>
          </a:p>
        </p:txBody>
      </p:sp>
      <p:sp>
        <p:nvSpPr>
          <p:cNvPr id="6" name="Equ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6116" y="3266217"/>
            <a:ext cx="1115294" cy="8024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78821" y="2139184"/>
            <a:ext cx="3033248" cy="3056467"/>
          </a:xfrm>
          <a:prstGeom prst="ellipse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$137.7 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8955" y="5839712"/>
            <a:ext cx="578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23/24 Campus Revenue Budget: $137,696,642</a:t>
            </a:r>
          </a:p>
        </p:txBody>
      </p:sp>
    </p:spTree>
    <p:extLst>
      <p:ext uri="{BB962C8B-B14F-4D97-AF65-F5344CB8AC3E}">
        <p14:creationId xmlns:p14="http://schemas.microsoft.com/office/powerpoint/2010/main" val="167295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09" y="78202"/>
            <a:ext cx="10515600" cy="79354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2023-2024 Campus Expense Budget by Type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355E80-8A3A-CC4E-96B2-7D0B04204C61}"/>
              </a:ext>
            </a:extLst>
          </p:cNvPr>
          <p:cNvSpPr txBox="1"/>
          <p:nvPr/>
        </p:nvSpPr>
        <p:spPr>
          <a:xfrm>
            <a:off x="2881535" y="5553656"/>
            <a:ext cx="578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Total 23/24 Campus Expenditure Budget: $146,958,095</a:t>
            </a:r>
          </a:p>
        </p:txBody>
      </p:sp>
      <p:graphicFrame>
        <p:nvGraphicFramePr>
          <p:cNvPr id="5" name="Chart 4" descr="2023-2024 Campus Expense Budget by Type">
            <a:extLst>
              <a:ext uri="{FF2B5EF4-FFF2-40B4-BE49-F238E27FC236}">
                <a16:creationId xmlns:a16="http://schemas.microsoft.com/office/drawing/2014/main" id="{6FCFE623-0FCE-4BCA-85BF-CF04E7B62A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403643"/>
              </p:ext>
            </p:extLst>
          </p:nvPr>
        </p:nvGraphicFramePr>
        <p:xfrm>
          <a:off x="2583953" y="800350"/>
          <a:ext cx="6196981" cy="475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684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9" y="18618"/>
            <a:ext cx="11042715" cy="10136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2023-2024 Budget by Division</a:t>
            </a:r>
          </a:p>
        </p:txBody>
      </p:sp>
      <p:pic>
        <p:nvPicPr>
          <p:cNvPr id="12" name="Picture 11" descr="2023-2024 Budget by Division">
            <a:extLst>
              <a:ext uri="{FF2B5EF4-FFF2-40B4-BE49-F238E27FC236}">
                <a16:creationId xmlns:a16="http://schemas.microsoft.com/office/drawing/2014/main" id="{28A890DD-038B-4FDB-83B8-93E8F490D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438" y="1526177"/>
            <a:ext cx="3955123" cy="3924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790504-693C-3447-9B1D-8FA944589706}"/>
              </a:ext>
            </a:extLst>
          </p:cNvPr>
          <p:cNvSpPr txBox="1"/>
          <p:nvPr/>
        </p:nvSpPr>
        <p:spPr>
          <a:xfrm>
            <a:off x="5826467" y="914158"/>
            <a:ext cx="209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University Advancement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1.67%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AC499-DC40-1D4A-B18B-646B67B88E39}"/>
              </a:ext>
            </a:extLst>
          </p:cNvPr>
          <p:cNvSpPr txBox="1"/>
          <p:nvPr/>
        </p:nvSpPr>
        <p:spPr>
          <a:xfrm>
            <a:off x="2905052" y="1774182"/>
            <a:ext cx="18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Student Affairs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6.32%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2095A-AA21-6A47-B44E-45544AE00DB7}"/>
              </a:ext>
            </a:extLst>
          </p:cNvPr>
          <p:cNvSpPr txBox="1"/>
          <p:nvPr/>
        </p:nvSpPr>
        <p:spPr>
          <a:xfrm>
            <a:off x="4267326" y="2924268"/>
            <a:ext cx="123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University Wide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10.61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5EB71-D617-4B43-949D-F901D54AE734}"/>
              </a:ext>
            </a:extLst>
          </p:cNvPr>
          <p:cNvSpPr txBox="1"/>
          <p:nvPr/>
        </p:nvSpPr>
        <p:spPr>
          <a:xfrm>
            <a:off x="6795157" y="1338156"/>
            <a:ext cx="18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Green Music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1.18%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4646F7-C38B-DD49-ADA9-4E0665275DD8}"/>
              </a:ext>
            </a:extLst>
          </p:cNvPr>
          <p:cNvSpPr txBox="1"/>
          <p:nvPr/>
        </p:nvSpPr>
        <p:spPr>
          <a:xfrm>
            <a:off x="4533734" y="953095"/>
            <a:ext cx="18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President’s Office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2.52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539F1-6D51-2745-9D51-60DB93435020}"/>
              </a:ext>
            </a:extLst>
          </p:cNvPr>
          <p:cNvSpPr txBox="1"/>
          <p:nvPr/>
        </p:nvSpPr>
        <p:spPr>
          <a:xfrm>
            <a:off x="6739791" y="3429000"/>
            <a:ext cx="118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Academic Affairs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50.22%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0B35B2-C0DD-B24B-AEB1-A1F80E72D9E1}"/>
              </a:ext>
            </a:extLst>
          </p:cNvPr>
          <p:cNvSpPr txBox="1"/>
          <p:nvPr/>
        </p:nvSpPr>
        <p:spPr>
          <a:xfrm>
            <a:off x="4118438" y="4075331"/>
            <a:ext cx="187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Administration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Finance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24.69%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592AB-3817-CF4B-972E-B07B80E0A214}"/>
              </a:ext>
            </a:extLst>
          </p:cNvPr>
          <p:cNvSpPr txBox="1"/>
          <p:nvPr/>
        </p:nvSpPr>
        <p:spPr>
          <a:xfrm>
            <a:off x="309744" y="4341703"/>
            <a:ext cx="276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Total 2023-2024 Campus Expenditure Budget: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$ 146,958,095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xima Nova" panose="02000506030000020004" pitchFamily="2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93BBC7-A905-8D47-BFF9-F15FB738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47280" y="1454288"/>
            <a:ext cx="1048549" cy="24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34D686-DA96-4D46-8F6F-FC019A912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91516" y="2035287"/>
            <a:ext cx="667632" cy="233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4BDB5C-21FD-CC4B-A68E-792A9306C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854957" y="1171285"/>
            <a:ext cx="381129" cy="5255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>
            <a:extLst>
              <a:ext uri="{FF2B5EF4-FFF2-40B4-BE49-F238E27FC236}">
                <a16:creationId xmlns:a16="http://schemas.microsoft.com/office/drawing/2014/main" id="{B5B292A4-2A5D-416D-AAE4-1C64C82546D3}"/>
              </a:ext>
            </a:extLst>
          </p:cNvPr>
          <p:cNvSpPr txBox="1"/>
          <p:nvPr/>
        </p:nvSpPr>
        <p:spPr>
          <a:xfrm>
            <a:off x="4263351" y="5837871"/>
            <a:ext cx="366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Benefits are distributed to Divisions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State University Grants are not included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D03A0B-1C10-46CF-B332-CD25345D0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04756" y="1494830"/>
            <a:ext cx="150911" cy="332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5F995D0-0340-49F3-932A-1CC0CEDCE54E}"/>
              </a:ext>
            </a:extLst>
          </p:cNvPr>
          <p:cNvSpPr txBox="1"/>
          <p:nvPr/>
        </p:nvSpPr>
        <p:spPr>
          <a:xfrm>
            <a:off x="3376996" y="1111961"/>
            <a:ext cx="187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Strategic Enrollment Management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2.78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C2017B-D91B-46BA-B7EA-E85425193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50586" y="1582669"/>
            <a:ext cx="634767" cy="355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0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3-2024 University Budgeted Revenue">
            <a:extLst>
              <a:ext uri="{FF2B5EF4-FFF2-40B4-BE49-F238E27FC236}">
                <a16:creationId xmlns:a16="http://schemas.microsoft.com/office/drawing/2014/main" id="{F6B377A4-9059-4F6D-BE38-37F862010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40" y="1859955"/>
            <a:ext cx="3962743" cy="3917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5" y="-32981"/>
            <a:ext cx="11042715" cy="10136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2023-2024 University Budgeted Revenue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1A263-B099-4293-ACAD-B8EDF15A5740}"/>
              </a:ext>
            </a:extLst>
          </p:cNvPr>
          <p:cNvSpPr txBox="1"/>
          <p:nvPr/>
        </p:nvSpPr>
        <p:spPr>
          <a:xfrm>
            <a:off x="3693862" y="3429000"/>
            <a:ext cx="1246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Campus Budget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$137.7M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3EB45-DEA6-403F-B249-4B7FBFF886D6}"/>
              </a:ext>
            </a:extLst>
          </p:cNvPr>
          <p:cNvSpPr txBox="1"/>
          <p:nvPr/>
        </p:nvSpPr>
        <p:spPr>
          <a:xfrm>
            <a:off x="1958847" y="973879"/>
            <a:ext cx="1771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Additional State/ Federal Funding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$10.8M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458D5-D407-40BB-BFAC-9878B080288A}"/>
              </a:ext>
            </a:extLst>
          </p:cNvPr>
          <p:cNvSpPr txBox="1"/>
          <p:nvPr/>
        </p:nvSpPr>
        <p:spPr>
          <a:xfrm>
            <a:off x="891115" y="1177134"/>
            <a:ext cx="1253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Campus Based Fees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$14.7M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B0662-DB92-4038-89D8-8937740304D4}"/>
              </a:ext>
            </a:extLst>
          </p:cNvPr>
          <p:cNvSpPr txBox="1"/>
          <p:nvPr/>
        </p:nvSpPr>
        <p:spPr>
          <a:xfrm>
            <a:off x="496577" y="2013719"/>
            <a:ext cx="1000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Other Funding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$14.1M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B77E4-145F-4864-B21C-96B215BB44D3}"/>
              </a:ext>
            </a:extLst>
          </p:cNvPr>
          <p:cNvSpPr txBox="1"/>
          <p:nvPr/>
        </p:nvSpPr>
        <p:spPr>
          <a:xfrm>
            <a:off x="1063851" y="3523180"/>
            <a:ext cx="1254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Other Fee Based Fund 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$37.4M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D5B8F8-4BBE-4DF6-9F6E-385DC78C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46607" y="1859955"/>
            <a:ext cx="346548" cy="496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840D8-4ADA-42B7-8EBC-FAD8B900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79761" y="1735947"/>
            <a:ext cx="1" cy="345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A322F6-3ACC-4343-AF24-F197AFEAF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05090" y="2598619"/>
            <a:ext cx="298875" cy="212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280DA41-2A90-47A5-A9E0-DC3B8627B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42584"/>
              </p:ext>
            </p:extLst>
          </p:nvPr>
        </p:nvGraphicFramePr>
        <p:xfrm>
          <a:off x="6149498" y="952008"/>
          <a:ext cx="5423163" cy="5399093"/>
        </p:xfrm>
        <a:graphic>
          <a:graphicData uri="http://schemas.openxmlformats.org/drawingml/2006/table">
            <a:tbl>
              <a:tblPr firstRow="1"/>
              <a:tblGrid>
                <a:gridCol w="3183209">
                  <a:extLst>
                    <a:ext uri="{9D8B030D-6E8A-4147-A177-3AD203B41FA5}">
                      <a16:colId xmlns:a16="http://schemas.microsoft.com/office/drawing/2014/main" val="552188000"/>
                    </a:ext>
                  </a:extLst>
                </a:gridCol>
                <a:gridCol w="1419822">
                  <a:extLst>
                    <a:ext uri="{9D8B030D-6E8A-4147-A177-3AD203B41FA5}">
                      <a16:colId xmlns:a16="http://schemas.microsoft.com/office/drawing/2014/main" val="1670131464"/>
                    </a:ext>
                  </a:extLst>
                </a:gridCol>
                <a:gridCol w="820132">
                  <a:extLst>
                    <a:ext uri="{9D8B030D-6E8A-4147-A177-3AD203B41FA5}">
                      <a16:colId xmlns:a16="http://schemas.microsoft.com/office/drawing/2014/main" val="3835902273"/>
                    </a:ext>
                  </a:extLst>
                </a:gridCol>
              </a:tblGrid>
              <a:tr h="173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Total 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426670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Campus Budget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137,696,642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64.16%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395365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497246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Additional State/Federal Funding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61033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Lottery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1,057,000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021322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Office of Research and Sponsored Programs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9,710,000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245201"/>
                  </a:ext>
                </a:extLst>
              </a:tr>
              <a:tr h="2679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              10,767,000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5.02%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863219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Campus-Based Fees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866341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Associated Students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2,457,332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890894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Campus Union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5,778,840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062962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Center for Performing Arts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546,599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181016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Counseling and Psychological Services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800,846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94078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Instructionally Related Activities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434,497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749859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Intercollegiate Athletics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2,138,643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1860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215,067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52469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Health Center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2,282,000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926044"/>
                  </a:ext>
                </a:extLst>
              </a:tr>
              <a:tr h="2679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14,653,824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6.83%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387704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Fee Based Fund Sources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402460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Residential Education and Campus Housing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30,922,513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699765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School of Extended and International Education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4,622,000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641942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Transportation and Parking Services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1,871,879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585774"/>
                  </a:ext>
                </a:extLst>
              </a:tr>
              <a:tr h="2679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37,416,392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17.44%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95284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Funding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231305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Green Music Center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3,412,900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85801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Sonoma State Enterprises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8,221,327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031833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Sonoma State University Foundation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Endowment Earnings Distribution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   544,334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1,888,581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58581"/>
                  </a:ext>
                </a:extLst>
              </a:tr>
              <a:tr h="2679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14,067,142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6.56%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20381"/>
                  </a:ext>
                </a:extLst>
              </a:tr>
              <a:tr h="173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University Resources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214,601,000 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4647" marR="4647" marT="4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72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901950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Pag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BPO">
  <a:themeElements>
    <a:clrScheme name="UBPO">
      <a:dk1>
        <a:srgbClr val="000000"/>
      </a:dk1>
      <a:lt1>
        <a:srgbClr val="ACCAE9"/>
      </a:lt1>
      <a:dk2>
        <a:srgbClr val="44546A"/>
      </a:dk2>
      <a:lt2>
        <a:srgbClr val="E8F2FE"/>
      </a:lt2>
      <a:accent1>
        <a:srgbClr val="EFB532"/>
      </a:accent1>
      <a:accent2>
        <a:srgbClr val="AE8AC9"/>
      </a:accent2>
      <a:accent3>
        <a:srgbClr val="79BC57"/>
      </a:accent3>
      <a:accent4>
        <a:srgbClr val="FFC000"/>
      </a:accent4>
      <a:accent5>
        <a:srgbClr val="5FC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733</Words>
  <Application>Microsoft Macintosh PowerPoint</Application>
  <PresentationFormat>Widescreen</PresentationFormat>
  <Paragraphs>189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Proxima Nova</vt:lpstr>
      <vt:lpstr>Arial</vt:lpstr>
      <vt:lpstr>Century Gothic</vt:lpstr>
      <vt:lpstr>Calibri</vt:lpstr>
      <vt:lpstr>1_Title Pages</vt:lpstr>
      <vt:lpstr>1_UBPO</vt:lpstr>
      <vt:lpstr>Worksheet</vt:lpstr>
      <vt:lpstr>Campus Budget &amp; Planning Forum</vt:lpstr>
      <vt:lpstr> President’s Welcome</vt:lpstr>
      <vt:lpstr>Fall Budget Briefing</vt:lpstr>
      <vt:lpstr>2023-2024 Final State Budget</vt:lpstr>
      <vt:lpstr>Campus Budgeted Revenue: 2023-2024</vt:lpstr>
      <vt:lpstr>2023-2024 Campus Budget Revenue Composition</vt:lpstr>
      <vt:lpstr>2023-2024 Campus Expense Budget by Type</vt:lpstr>
      <vt:lpstr>2023-2024 Budget by Division</vt:lpstr>
      <vt:lpstr>2023-2024 University Budgeted Revenue</vt:lpstr>
      <vt:lpstr>2023-2024 Campus Base Deficit</vt:lpstr>
      <vt:lpstr>2023-2024 Campus Deficit Detail – Base Changes</vt:lpstr>
      <vt:lpstr>2023-2024 Campus Deficit Detail – Total Deficit</vt:lpstr>
      <vt:lpstr>2023-2024 Campus Deficit Plan – One-Time Funds</vt:lpstr>
      <vt:lpstr>2024-2025 Budget Planning Timeline</vt:lpstr>
      <vt:lpstr>2024-2025 Preliminary Budget Planning</vt:lpstr>
      <vt:lpstr>2023-2024 Campus Budget Plan available on OpenBook</vt:lpstr>
      <vt:lpstr>Campus Updates</vt:lpstr>
      <vt:lpstr>Townhall Question and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2022-2023 Budget Planning Update</dc:title>
  <dc:creator>Kendall Newman</dc:creator>
  <cp:lastModifiedBy>Shawn Taylor</cp:lastModifiedBy>
  <cp:revision>104</cp:revision>
  <dcterms:created xsi:type="dcterms:W3CDTF">2017-09-29T21:56:04Z</dcterms:created>
  <dcterms:modified xsi:type="dcterms:W3CDTF">2023-10-05T20:01:24Z</dcterms:modified>
</cp:coreProperties>
</file>