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2" r:id="rId2"/>
  </p:sldMasterIdLst>
  <p:notesMasterIdLst>
    <p:notesMasterId r:id="rId8"/>
  </p:notesMasterIdLst>
  <p:sldIdLst>
    <p:sldId id="256" r:id="rId3"/>
    <p:sldId id="272" r:id="rId4"/>
    <p:sldId id="279" r:id="rId5"/>
    <p:sldId id="276" r:id="rId6"/>
    <p:sldId id="280" r:id="rId7"/>
  </p:sldIdLst>
  <p:sldSz cx="12192000" cy="6858000"/>
  <p:notesSz cx="7010400" cy="9296400"/>
  <p:embeddedFontLst>
    <p:embeddedFont>
      <p:font typeface="Proxima Nova" panose="02000506030000020004" pitchFamily="2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jj2T4HOmK6xfiZhY1MQcbWB8Xa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6"/>
    <p:restoredTop sz="94682"/>
  </p:normalViewPr>
  <p:slideViewPr>
    <p:cSldViewPr snapToGrid="0">
      <p:cViewPr varScale="1">
        <p:scale>
          <a:sx n="160" d="100"/>
          <a:sy n="160" d="100"/>
        </p:scale>
        <p:origin x="17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36" Type="http://customschemas.google.com/relationships/presentationmetadata" Target="metadata"/><Relationship Id="rId10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5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p58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6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p6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5998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p6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p6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6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p6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8572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/Background" type="title">
  <p:cSld name="TITLE">
    <p:bg>
      <p:bgPr>
        <a:blipFill>
          <a:blip r:embed="rId2">
            <a:alphaModFix amt="80000"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Google Shape;19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2"/>
          <p:cNvSpPr txBox="1">
            <a:spLocks noGrp="1"/>
          </p:cNvSpPr>
          <p:nvPr>
            <p:ph type="title"/>
          </p:nvPr>
        </p:nvSpPr>
        <p:spPr>
          <a:xfrm>
            <a:off x="0" y="284266"/>
            <a:ext cx="10515600" cy="793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body" idx="1"/>
          </p:nvPr>
        </p:nvSpPr>
        <p:spPr>
          <a:xfrm>
            <a:off x="838200" y="1339970"/>
            <a:ext cx="10515600" cy="483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/>
          <p:nvPr/>
        </p:nvSpPr>
        <p:spPr>
          <a:xfrm>
            <a:off x="11586574" y="6453100"/>
            <a:ext cx="6054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8"/>
          <p:cNvSpPr txBox="1">
            <a:spLocks noGrp="1"/>
          </p:cNvSpPr>
          <p:nvPr>
            <p:ph type="title"/>
          </p:nvPr>
        </p:nvSpPr>
        <p:spPr>
          <a:xfrm>
            <a:off x="0" y="284266"/>
            <a:ext cx="10515600" cy="793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3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38"/>
          <p:cNvSpPr txBox="1"/>
          <p:nvPr/>
        </p:nvSpPr>
        <p:spPr>
          <a:xfrm>
            <a:off x="11586574" y="6453100"/>
            <a:ext cx="6054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9"/>
          <p:cNvSpPr txBox="1">
            <a:spLocks noGrp="1"/>
          </p:cNvSpPr>
          <p:nvPr>
            <p:ph type="title"/>
          </p:nvPr>
        </p:nvSpPr>
        <p:spPr>
          <a:xfrm>
            <a:off x="0" y="370865"/>
            <a:ext cx="10515600" cy="622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4" name="Google Shape;94;p3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3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6" name="Google Shape;96;p3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39"/>
          <p:cNvSpPr txBox="1"/>
          <p:nvPr/>
        </p:nvSpPr>
        <p:spPr>
          <a:xfrm>
            <a:off x="11586574" y="6453100"/>
            <a:ext cx="6054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1" name="Google Shape;101;p4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2" name="Google Shape;102;p40"/>
          <p:cNvSpPr txBox="1"/>
          <p:nvPr/>
        </p:nvSpPr>
        <p:spPr>
          <a:xfrm>
            <a:off x="11586574" y="6453100"/>
            <a:ext cx="6054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4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4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7" name="Google Shape;107;p41"/>
          <p:cNvSpPr txBox="1"/>
          <p:nvPr/>
        </p:nvSpPr>
        <p:spPr>
          <a:xfrm>
            <a:off x="11586574" y="6453100"/>
            <a:ext cx="6054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2"/>
          <p:cNvSpPr txBox="1">
            <a:spLocks noGrp="1"/>
          </p:cNvSpPr>
          <p:nvPr>
            <p:ph type="title"/>
          </p:nvPr>
        </p:nvSpPr>
        <p:spPr>
          <a:xfrm>
            <a:off x="0" y="284266"/>
            <a:ext cx="10515600" cy="793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2"/>
          <p:cNvSpPr txBox="1">
            <a:spLocks noGrp="1"/>
          </p:cNvSpPr>
          <p:nvPr>
            <p:ph type="body" idx="1"/>
          </p:nvPr>
        </p:nvSpPr>
        <p:spPr>
          <a:xfrm rot="5400000">
            <a:off x="3677503" y="-1499333"/>
            <a:ext cx="4836993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42"/>
          <p:cNvSpPr txBox="1"/>
          <p:nvPr/>
        </p:nvSpPr>
        <p:spPr>
          <a:xfrm>
            <a:off x="11586574" y="6453100"/>
            <a:ext cx="6054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43"/>
          <p:cNvSpPr txBox="1"/>
          <p:nvPr/>
        </p:nvSpPr>
        <p:spPr>
          <a:xfrm>
            <a:off x="11586574" y="6453100"/>
            <a:ext cx="6054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 amt="30000"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AE87BA-0931-49C9-A6DA-562A2D7C936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95072" y="5681272"/>
            <a:ext cx="4601855" cy="991381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9"/>
          <p:cNvSpPr txBox="1">
            <a:spLocks noGrp="1"/>
          </p:cNvSpPr>
          <p:nvPr>
            <p:ph type="body" idx="1"/>
          </p:nvPr>
        </p:nvSpPr>
        <p:spPr>
          <a:xfrm>
            <a:off x="838200" y="1339970"/>
            <a:ext cx="10515600" cy="483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title"/>
          </p:nvPr>
        </p:nvSpPr>
        <p:spPr>
          <a:xfrm>
            <a:off x="0" y="284266"/>
            <a:ext cx="10515600" cy="793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73" name="Google Shape;73;p29"/>
          <p:cNvCxnSpPr/>
          <p:nvPr/>
        </p:nvCxnSpPr>
        <p:spPr>
          <a:xfrm>
            <a:off x="0" y="966654"/>
            <a:ext cx="10515600" cy="0"/>
          </a:xfrm>
          <a:prstGeom prst="straightConnector1">
            <a:avLst/>
          </a:prstGeom>
          <a:noFill/>
          <a:ln w="38100" cap="rnd" cmpd="sng">
            <a:solidFill>
              <a:srgbClr val="004C9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" name="Google Shape;74;p29"/>
          <p:cNvSpPr/>
          <p:nvPr/>
        </p:nvSpPr>
        <p:spPr>
          <a:xfrm>
            <a:off x="1676400" y="6403244"/>
            <a:ext cx="10515600" cy="457200"/>
          </a:xfrm>
          <a:prstGeom prst="rect">
            <a:avLst/>
          </a:prstGeom>
          <a:gradFill>
            <a:gsLst>
              <a:gs pos="0">
                <a:srgbClr val="004C97"/>
              </a:gs>
              <a:gs pos="50000">
                <a:srgbClr val="004C97"/>
              </a:gs>
              <a:gs pos="100000">
                <a:srgbClr val="EDF4FA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ACCAE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6" name="Google Shape;76;p29"/>
          <p:cNvSpPr txBox="1">
            <a:spLocks noGrp="1"/>
          </p:cNvSpPr>
          <p:nvPr>
            <p:ph type="sldNum" idx="12"/>
          </p:nvPr>
        </p:nvSpPr>
        <p:spPr>
          <a:xfrm>
            <a:off x="11277600" y="64008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060FFE-F5CA-4EB5-BF37-7E6E725DAEB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6400800"/>
            <a:ext cx="922789" cy="4572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udget.sonoma.ed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onoma.az1.qualtrics.com/jfe/form/SV_3l3mEDCdn5uBRKC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"/>
          <p:cNvSpPr txBox="1">
            <a:spLocks noGrp="1"/>
          </p:cNvSpPr>
          <p:nvPr>
            <p:ph type="ctrTitle"/>
          </p:nvPr>
        </p:nvSpPr>
        <p:spPr>
          <a:xfrm>
            <a:off x="1146313" y="1485709"/>
            <a:ext cx="9899374" cy="190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n-US" sz="6600" dirty="0">
                <a:latin typeface="Calibri"/>
                <a:ea typeface="Calibri"/>
                <a:cs typeface="Calibri"/>
                <a:sym typeface="Calibri"/>
              </a:rPr>
              <a:t>Campus Town Hall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"/>
          <p:cNvSpPr txBox="1">
            <a:spLocks noGrp="1"/>
          </p:cNvSpPr>
          <p:nvPr>
            <p:ph type="subTitle" idx="1"/>
          </p:nvPr>
        </p:nvSpPr>
        <p:spPr>
          <a:xfrm>
            <a:off x="1524000" y="392267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Sonoma State University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Thursday, October 24</a:t>
            </a:r>
            <a:r>
              <a:rPr lang="en-US" sz="3200" baseline="30000" dirty="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, 2024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8"/>
          <p:cNvSpPr txBox="1">
            <a:spLocks noGrp="1"/>
          </p:cNvSpPr>
          <p:nvPr>
            <p:ph type="ctrTitle"/>
          </p:nvPr>
        </p:nvSpPr>
        <p:spPr>
          <a:xfrm>
            <a:off x="1146313" y="1808005"/>
            <a:ext cx="9899374" cy="1383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1851"/>
              <a:buFont typeface="Arial"/>
              <a:buNone/>
            </a:pPr>
            <a:r>
              <a:rPr lang="en-US" sz="7200" dirty="0">
                <a:latin typeface="Calibri"/>
                <a:ea typeface="Calibri"/>
                <a:cs typeface="Calibri"/>
                <a:sym typeface="Calibri"/>
              </a:rPr>
              <a:t>Campus Updates &amp; </a:t>
            </a:r>
            <a:br>
              <a:rPr lang="en-US" sz="72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7200" dirty="0">
                <a:latin typeface="Calibri"/>
                <a:ea typeface="Calibri"/>
                <a:cs typeface="Calibri"/>
                <a:sym typeface="Calibri"/>
              </a:rPr>
              <a:t>2025-2026 Budget Planning</a:t>
            </a:r>
            <a:endParaRPr sz="6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58"/>
          <p:cNvSpPr txBox="1"/>
          <p:nvPr/>
        </p:nvSpPr>
        <p:spPr>
          <a:xfrm>
            <a:off x="1146313" y="3897753"/>
            <a:ext cx="10232888" cy="1383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Interim President Emily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Cutrer</a:t>
            </a:r>
            <a:endParaRPr sz="3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Sonoma State University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1"/>
          <p:cNvSpPr txBox="1">
            <a:spLocks noGrp="1"/>
          </p:cNvSpPr>
          <p:nvPr>
            <p:ph type="title"/>
          </p:nvPr>
        </p:nvSpPr>
        <p:spPr>
          <a:xfrm>
            <a:off x="0" y="70001"/>
            <a:ext cx="11916076" cy="793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In early scenario planning for 2025-2026, the projected deficit is an estimated $21M.  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488BBB13-036C-4835-BCC9-5857D0AA76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65124" y="1810544"/>
            <a:ext cx="11382375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2D164112-8513-480D-9CD4-C192608CB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9767888" y="2320925"/>
            <a:ext cx="201136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BBD8FFF1-1489-4D18-A744-10D66BD0E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1" y="4151313"/>
            <a:ext cx="1137285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4B94D337-57FC-4704-930C-61F8B20D1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1" y="4608513"/>
            <a:ext cx="1137285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CFB9FC-DAAE-4A0E-BCD4-A7B544BE4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0788" y="1903413"/>
            <a:ext cx="77946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2025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592B4E-6809-42E0-A20F-3C797AEC7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6738" y="1903413"/>
            <a:ext cx="2571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CDE89B-6688-4056-9AB0-040C51674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0401" y="1903413"/>
            <a:ext cx="77946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2026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A19D2B-7736-4097-81EE-2E15708E7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6" y="2360613"/>
            <a:ext cx="7747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2024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3E46D8-D4EA-442E-A4F1-79D80F38A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426" y="2360613"/>
            <a:ext cx="2508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A8860C-1F40-4980-B7EE-055BD3945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2360613"/>
            <a:ext cx="229711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2025 Base Deficit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F067B4-3E7A-401E-BDF7-A6A4C55AB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9963" y="2360613"/>
            <a:ext cx="186213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$  (7,414,813)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29ECDC-34F8-4323-B65E-55527D7B9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6" y="2817813"/>
            <a:ext cx="3206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Campus Share of System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6FFD14-BA62-4DF2-838D-A64C76535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3776" y="2817813"/>
            <a:ext cx="25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46A6FB-8960-4F35-9670-12E15A225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5851" y="2817813"/>
            <a:ext cx="45765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wide $397M State Budget Reduction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5BC98F-7F27-4C72-830C-3DE8085A6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9963" y="2817813"/>
            <a:ext cx="1862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$  (8,025,000)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9A5F6A-C1BA-47CB-BB06-ABB9EA046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6" y="3275013"/>
            <a:ext cx="51117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5% Enrollment Reallocation (Estimate)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B31AB08-3773-488D-9826-24B5EBDF2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9963" y="3275013"/>
            <a:ext cx="19415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$  (3,640,000)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2DEB3C-0346-4F97-966E-288086868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6" y="3735388"/>
            <a:ext cx="483393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Adjustments to Revenue and Expense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B5F1D1-B819-4DDE-AA01-D6B654DE8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9963" y="3735388"/>
            <a:ext cx="186213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$  (1,650,000)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00212B6-7C86-4CFB-A853-F5378378E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6" y="4192588"/>
            <a:ext cx="157321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Total, 2025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9413BA-B1B6-438B-B47A-79DB327BA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601" y="4192588"/>
            <a:ext cx="25558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1887DED-226E-4E9C-AD26-AF77AD187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3263" y="4192588"/>
            <a:ext cx="29559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2026 Projected Deficit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69DA60E-DB72-4ED9-9AA0-F58CD8E95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9963" y="4192588"/>
            <a:ext cx="196691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$ (20,729,813)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20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2"/>
          <p:cNvSpPr txBox="1">
            <a:spLocks noGrp="1"/>
          </p:cNvSpPr>
          <p:nvPr>
            <p:ph type="ctrTitle"/>
          </p:nvPr>
        </p:nvSpPr>
        <p:spPr>
          <a:xfrm>
            <a:off x="1146313" y="1982703"/>
            <a:ext cx="9899374" cy="190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6600" dirty="0">
                <a:latin typeface="Calibri"/>
                <a:ea typeface="Calibri"/>
                <a:cs typeface="Calibri"/>
                <a:sym typeface="Calibri"/>
              </a:rPr>
              <a:t>Town Hall </a:t>
            </a:r>
            <a:endParaRPr sz="6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6600" dirty="0">
                <a:latin typeface="Calibri"/>
                <a:ea typeface="Calibri"/>
                <a:cs typeface="Calibri"/>
                <a:sym typeface="Calibri"/>
              </a:rPr>
              <a:t>Comment and Question &amp; Answer Session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1"/>
          <p:cNvSpPr txBox="1">
            <a:spLocks noGrp="1"/>
          </p:cNvSpPr>
          <p:nvPr>
            <p:ph type="title"/>
          </p:nvPr>
        </p:nvSpPr>
        <p:spPr>
          <a:xfrm>
            <a:off x="0" y="70001"/>
            <a:ext cx="11916076" cy="793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Please continue to submit comments and questions via Qualtrics form located at 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  <a:hlinkClick r:id="rId3"/>
              </a:rPr>
              <a:t>budget.sonoma.edu 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QR Code linked to budget.sonoma.edu">
            <a:extLst>
              <a:ext uri="{FF2B5EF4-FFF2-40B4-BE49-F238E27FC236}">
                <a16:creationId xmlns:a16="http://schemas.microsoft.com/office/drawing/2014/main" id="{A3F0B10C-D5E9-4473-A96A-3A93EF3E3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6792" y="1596779"/>
            <a:ext cx="3598415" cy="36644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44ACAE-2BB7-4766-B3CE-814542E97C93}"/>
              </a:ext>
            </a:extLst>
          </p:cNvPr>
          <p:cNvSpPr txBox="1"/>
          <p:nvPr/>
        </p:nvSpPr>
        <p:spPr>
          <a:xfrm>
            <a:off x="4499610" y="5789712"/>
            <a:ext cx="31927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32363A"/>
                </a:solidFill>
                <a:effectLst/>
                <a:latin typeface="Calibri" panose="020F0502020204030204" pitchFamily="34" charset="0"/>
                <a:hlinkClick r:id="rId5"/>
              </a:rPr>
              <a:t>Qualtrics Feedback Form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52092458"/>
      </p:ext>
    </p:extLst>
  </p:cSld>
  <p:clrMapOvr>
    <a:masterClrMapping/>
  </p:clrMapOvr>
</p:sld>
</file>

<file path=ppt/theme/theme1.xml><?xml version="1.0" encoding="utf-8"?>
<a:theme xmlns:a="http://schemas.openxmlformats.org/drawingml/2006/main" name="1_Title Pag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UBPO">
  <a:themeElements>
    <a:clrScheme name="UBPO">
      <a:dk1>
        <a:srgbClr val="000000"/>
      </a:dk1>
      <a:lt1>
        <a:srgbClr val="ACCAE9"/>
      </a:lt1>
      <a:dk2>
        <a:srgbClr val="44546A"/>
      </a:dk2>
      <a:lt2>
        <a:srgbClr val="E8F2FE"/>
      </a:lt2>
      <a:accent1>
        <a:srgbClr val="EFB532"/>
      </a:accent1>
      <a:accent2>
        <a:srgbClr val="AE8AC9"/>
      </a:accent2>
      <a:accent3>
        <a:srgbClr val="79BC57"/>
      </a:accent3>
      <a:accent4>
        <a:srgbClr val="FFC000"/>
      </a:accent4>
      <a:accent5>
        <a:srgbClr val="5FC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133</Words>
  <Application>Microsoft Macintosh PowerPoint</Application>
  <PresentationFormat>Widescreen</PresentationFormat>
  <Paragraphs>35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Arial</vt:lpstr>
      <vt:lpstr>Proxima Nova</vt:lpstr>
      <vt:lpstr>1_Title Pages</vt:lpstr>
      <vt:lpstr>1_UBPO</vt:lpstr>
      <vt:lpstr>Campus Town Hall</vt:lpstr>
      <vt:lpstr>Campus Updates &amp;  2025-2026 Budget Planning</vt:lpstr>
      <vt:lpstr>In early scenario planning for 2025-2026, the projected deficit is an estimated $21M.  </vt:lpstr>
      <vt:lpstr>Town Hall  Comment and Question &amp; Answer Session</vt:lpstr>
      <vt:lpstr>Please continue to submit comments and questions via Qualtrics form located at budget.sonoma.edu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Campus Town Hall</dc:title>
  <dc:creator>Kendall Newman</dc:creator>
  <cp:lastModifiedBy>Shawn Taylor</cp:lastModifiedBy>
  <cp:revision>25</cp:revision>
  <dcterms:created xsi:type="dcterms:W3CDTF">2017-09-29T21:56:04Z</dcterms:created>
  <dcterms:modified xsi:type="dcterms:W3CDTF">2024-10-24T23:23:50Z</dcterms:modified>
</cp:coreProperties>
</file>